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exend Deca Medium"/>
      <p:regular r:id="rId22"/>
      <p:bold r:id="rId23"/>
    </p:embeddedFont>
    <p:embeddedFont>
      <p:font typeface="Metrophobic"/>
      <p:regular r:id="rId24"/>
    </p:embeddedFont>
    <p:embeddedFont>
      <p:font typeface="Lexend Dec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exendDecaMedium-regular.fntdata"/><Relationship Id="rId21" Type="http://schemas.openxmlformats.org/officeDocument/2006/relationships/slide" Target="slides/slide16.xml"/><Relationship Id="rId24" Type="http://schemas.openxmlformats.org/officeDocument/2006/relationships/font" Target="fonts/Metrophobic-regular.fntdata"/><Relationship Id="rId23" Type="http://schemas.openxmlformats.org/officeDocument/2006/relationships/font" Target="fonts/LexendDeca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Deca-bold.fntdata"/><Relationship Id="rId25" Type="http://schemas.openxmlformats.org/officeDocument/2006/relationships/font" Target="fonts/LexendDec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4e9660e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4e9660e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626296480d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626296480d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62629648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62629648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626296480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62629648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624e9660ef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624e9660ef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626296480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626296480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9f962b8cb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9f962b8cb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624e9660ef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624e9660ef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24e9660ef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24e9660ef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was extracted using Spotify API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</a:t>
            </a:r>
            <a:r>
              <a:rPr lang="en">
                <a:solidFill>
                  <a:schemeClr val="dk1"/>
                </a:solidFill>
              </a:rPr>
              <a:t>ast updated 4 months ago (July 2023)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tracks/artists may be duplicated due to them being on two or more query genres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Number of entries and the 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24e9660e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24e9660e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Popularity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Duration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24e9660e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24e9660e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24e9660e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24e9660e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26296480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26296480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24e9660ef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24e9660ef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26296480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626296480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26296480d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26296480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2402125" y="1330163"/>
            <a:ext cx="5728500" cy="1641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2402125" y="3100638"/>
            <a:ext cx="4850100" cy="27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2785388" y="1959950"/>
            <a:ext cx="1984800" cy="76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6210575" y="1959950"/>
            <a:ext cx="1984800" cy="76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6210575" y="1574850"/>
            <a:ext cx="19848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5" type="subTitle"/>
          </p:nvPr>
        </p:nvSpPr>
        <p:spPr>
          <a:xfrm>
            <a:off x="2785388" y="3610100"/>
            <a:ext cx="1984800" cy="76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6" type="subTitle"/>
          </p:nvPr>
        </p:nvSpPr>
        <p:spPr>
          <a:xfrm>
            <a:off x="2785388" y="3225000"/>
            <a:ext cx="19848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7" type="subTitle"/>
          </p:nvPr>
        </p:nvSpPr>
        <p:spPr>
          <a:xfrm>
            <a:off x="6210575" y="3610100"/>
            <a:ext cx="1984800" cy="76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8" type="subTitle"/>
          </p:nvPr>
        </p:nvSpPr>
        <p:spPr>
          <a:xfrm>
            <a:off x="6210575" y="3225000"/>
            <a:ext cx="19848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type="title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9" type="title"/>
          </p:nvPr>
        </p:nvSpPr>
        <p:spPr>
          <a:xfrm>
            <a:off x="5092175" y="1574850"/>
            <a:ext cx="9618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13" type="title"/>
          </p:nvPr>
        </p:nvSpPr>
        <p:spPr>
          <a:xfrm>
            <a:off x="1666963" y="3225000"/>
            <a:ext cx="9618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5092175" y="3225000"/>
            <a:ext cx="9618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5"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4" name="Google Shape;74;p1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2402125" y="1280567"/>
            <a:ext cx="5658900" cy="181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4"/>
          <p:cNvSpPr txBox="1"/>
          <p:nvPr>
            <p:ph idx="2" type="subTitle"/>
          </p:nvPr>
        </p:nvSpPr>
        <p:spPr>
          <a:xfrm>
            <a:off x="2402125" y="3319617"/>
            <a:ext cx="4045200" cy="37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SECTION_TITLE_AND_DESCRIPTION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4343275" y="1530525"/>
            <a:ext cx="3972600" cy="914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343275" y="2675200"/>
            <a:ext cx="2999100" cy="1110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6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1650550" y="1152475"/>
            <a:ext cx="6773400" cy="1133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3351350" y="1709625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3351350" y="1355825"/>
            <a:ext cx="19656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3" type="subTitle"/>
          </p:nvPr>
        </p:nvSpPr>
        <p:spPr>
          <a:xfrm>
            <a:off x="3351350" y="2780700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4" type="subTitle"/>
          </p:nvPr>
        </p:nvSpPr>
        <p:spPr>
          <a:xfrm>
            <a:off x="3351350" y="2426900"/>
            <a:ext cx="19656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5" type="subTitle"/>
          </p:nvPr>
        </p:nvSpPr>
        <p:spPr>
          <a:xfrm>
            <a:off x="3351350" y="3851775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6" type="subTitle"/>
          </p:nvPr>
        </p:nvSpPr>
        <p:spPr>
          <a:xfrm>
            <a:off x="3351350" y="3497975"/>
            <a:ext cx="19656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9" name="Google Shape;99;p1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633000" y="1959950"/>
            <a:ext cx="2252100" cy="56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2" type="subTitle"/>
          </p:nvPr>
        </p:nvSpPr>
        <p:spPr>
          <a:xfrm>
            <a:off x="2633001" y="1574850"/>
            <a:ext cx="14064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3" type="subTitle"/>
          </p:nvPr>
        </p:nvSpPr>
        <p:spPr>
          <a:xfrm>
            <a:off x="6171999" y="1959950"/>
            <a:ext cx="2252100" cy="56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4" type="subTitle"/>
          </p:nvPr>
        </p:nvSpPr>
        <p:spPr>
          <a:xfrm>
            <a:off x="6172000" y="1574850"/>
            <a:ext cx="14064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5" type="subTitle"/>
          </p:nvPr>
        </p:nvSpPr>
        <p:spPr>
          <a:xfrm>
            <a:off x="2633000" y="3610100"/>
            <a:ext cx="2252100" cy="56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6" type="subTitle"/>
          </p:nvPr>
        </p:nvSpPr>
        <p:spPr>
          <a:xfrm>
            <a:off x="2633001" y="3225000"/>
            <a:ext cx="14064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7" type="subTitle"/>
          </p:nvPr>
        </p:nvSpPr>
        <p:spPr>
          <a:xfrm>
            <a:off x="6171999" y="3610100"/>
            <a:ext cx="2252100" cy="56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8" type="subTitle"/>
          </p:nvPr>
        </p:nvSpPr>
        <p:spPr>
          <a:xfrm>
            <a:off x="6172000" y="3225000"/>
            <a:ext cx="14064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1" name="Google Shape;111;p18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6027300" y="170962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2" type="subTitle"/>
          </p:nvPr>
        </p:nvSpPr>
        <p:spPr>
          <a:xfrm>
            <a:off x="6027300" y="135582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3" type="subTitle"/>
          </p:nvPr>
        </p:nvSpPr>
        <p:spPr>
          <a:xfrm>
            <a:off x="6027300" y="274037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4" type="subTitle"/>
          </p:nvPr>
        </p:nvSpPr>
        <p:spPr>
          <a:xfrm>
            <a:off x="6027300" y="238657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5" type="subTitle"/>
          </p:nvPr>
        </p:nvSpPr>
        <p:spPr>
          <a:xfrm>
            <a:off x="6027300" y="377112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6" type="subTitle"/>
          </p:nvPr>
        </p:nvSpPr>
        <p:spPr>
          <a:xfrm>
            <a:off x="6027300" y="341732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7" type="subTitle"/>
          </p:nvPr>
        </p:nvSpPr>
        <p:spPr>
          <a:xfrm>
            <a:off x="2419150" y="170962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8" type="subTitle"/>
          </p:nvPr>
        </p:nvSpPr>
        <p:spPr>
          <a:xfrm>
            <a:off x="2419150" y="135582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9" type="subTitle"/>
          </p:nvPr>
        </p:nvSpPr>
        <p:spPr>
          <a:xfrm>
            <a:off x="2419150" y="274037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3" type="subTitle"/>
          </p:nvPr>
        </p:nvSpPr>
        <p:spPr>
          <a:xfrm>
            <a:off x="2419150" y="238657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4" type="subTitle"/>
          </p:nvPr>
        </p:nvSpPr>
        <p:spPr>
          <a:xfrm>
            <a:off x="2419150" y="377112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5" type="subTitle"/>
          </p:nvPr>
        </p:nvSpPr>
        <p:spPr>
          <a:xfrm>
            <a:off x="2419150" y="341732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1_1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" type="subTitle"/>
          </p:nvPr>
        </p:nvSpPr>
        <p:spPr>
          <a:xfrm>
            <a:off x="4347813" y="1709625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subTitle"/>
          </p:nvPr>
        </p:nvSpPr>
        <p:spPr>
          <a:xfrm>
            <a:off x="4347821" y="1355825"/>
            <a:ext cx="16560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3" type="subTitle"/>
          </p:nvPr>
        </p:nvSpPr>
        <p:spPr>
          <a:xfrm>
            <a:off x="4347813" y="2780700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4" type="subTitle"/>
          </p:nvPr>
        </p:nvSpPr>
        <p:spPr>
          <a:xfrm>
            <a:off x="4347821" y="2426900"/>
            <a:ext cx="16560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5" type="subTitle"/>
          </p:nvPr>
        </p:nvSpPr>
        <p:spPr>
          <a:xfrm>
            <a:off x="4347813" y="3851775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6" type="subTitle"/>
          </p:nvPr>
        </p:nvSpPr>
        <p:spPr>
          <a:xfrm>
            <a:off x="4347821" y="3497975"/>
            <a:ext cx="16560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hasCustomPrompt="1" idx="7" type="title"/>
          </p:nvPr>
        </p:nvSpPr>
        <p:spPr>
          <a:xfrm>
            <a:off x="1848738" y="1395650"/>
            <a:ext cx="22593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9" name="Google Shape;139;p20"/>
          <p:cNvSpPr txBox="1"/>
          <p:nvPr>
            <p:ph hasCustomPrompt="1" idx="8" type="title"/>
          </p:nvPr>
        </p:nvSpPr>
        <p:spPr>
          <a:xfrm>
            <a:off x="1848738" y="2452638"/>
            <a:ext cx="22593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20"/>
          <p:cNvSpPr txBox="1"/>
          <p:nvPr>
            <p:ph hasCustomPrompt="1" idx="9" type="title"/>
          </p:nvPr>
        </p:nvSpPr>
        <p:spPr>
          <a:xfrm>
            <a:off x="1848738" y="3509625"/>
            <a:ext cx="22593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567450" y="3960200"/>
            <a:ext cx="4170300" cy="288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ONLY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4" name="Google Shape;144;p21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2094221" y="15768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2" type="subTitle"/>
          </p:nvPr>
        </p:nvSpPr>
        <p:spPr>
          <a:xfrm>
            <a:off x="2094221" y="12562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3" type="subTitle"/>
          </p:nvPr>
        </p:nvSpPr>
        <p:spPr>
          <a:xfrm>
            <a:off x="5717021" y="15768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4" type="subTitle"/>
          </p:nvPr>
        </p:nvSpPr>
        <p:spPr>
          <a:xfrm>
            <a:off x="5717021" y="12562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5" type="subTitle"/>
          </p:nvPr>
        </p:nvSpPr>
        <p:spPr>
          <a:xfrm>
            <a:off x="2094221" y="22724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6" type="subTitle"/>
          </p:nvPr>
        </p:nvSpPr>
        <p:spPr>
          <a:xfrm>
            <a:off x="2094221" y="19518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7" type="subTitle"/>
          </p:nvPr>
        </p:nvSpPr>
        <p:spPr>
          <a:xfrm>
            <a:off x="5717021" y="22724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8" type="subTitle"/>
          </p:nvPr>
        </p:nvSpPr>
        <p:spPr>
          <a:xfrm>
            <a:off x="5717021" y="19518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9" type="subTitle"/>
          </p:nvPr>
        </p:nvSpPr>
        <p:spPr>
          <a:xfrm>
            <a:off x="2094221" y="29680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2094221" y="26474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4" type="subTitle"/>
          </p:nvPr>
        </p:nvSpPr>
        <p:spPr>
          <a:xfrm>
            <a:off x="5717021" y="29680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5717021" y="26474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6" type="subTitle"/>
          </p:nvPr>
        </p:nvSpPr>
        <p:spPr>
          <a:xfrm>
            <a:off x="2094221" y="3663689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7" type="subTitle"/>
          </p:nvPr>
        </p:nvSpPr>
        <p:spPr>
          <a:xfrm>
            <a:off x="2094221" y="33430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8" type="subTitle"/>
          </p:nvPr>
        </p:nvSpPr>
        <p:spPr>
          <a:xfrm>
            <a:off x="5717021" y="3663689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9" type="subTitle"/>
          </p:nvPr>
        </p:nvSpPr>
        <p:spPr>
          <a:xfrm>
            <a:off x="5717021" y="33430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20" type="subTitle"/>
          </p:nvPr>
        </p:nvSpPr>
        <p:spPr>
          <a:xfrm>
            <a:off x="2094221" y="43592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21" type="subTitle"/>
          </p:nvPr>
        </p:nvSpPr>
        <p:spPr>
          <a:xfrm>
            <a:off x="2094221" y="40386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22" type="subTitle"/>
          </p:nvPr>
        </p:nvSpPr>
        <p:spPr>
          <a:xfrm>
            <a:off x="5717021" y="43592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23" type="subTitle"/>
          </p:nvPr>
        </p:nvSpPr>
        <p:spPr>
          <a:xfrm>
            <a:off x="5717021" y="40386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hasCustomPrompt="1" idx="24" type="title"/>
          </p:nvPr>
        </p:nvSpPr>
        <p:spPr>
          <a:xfrm>
            <a:off x="1125971" y="1331700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/>
          <p:nvPr>
            <p:ph hasCustomPrompt="1" idx="25" type="title"/>
          </p:nvPr>
        </p:nvSpPr>
        <p:spPr>
          <a:xfrm>
            <a:off x="1125971" y="2027638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1"/>
          <p:cNvSpPr txBox="1"/>
          <p:nvPr>
            <p:ph hasCustomPrompt="1" idx="26" type="title"/>
          </p:nvPr>
        </p:nvSpPr>
        <p:spPr>
          <a:xfrm>
            <a:off x="1125971" y="2723575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1"/>
          <p:cNvSpPr txBox="1"/>
          <p:nvPr>
            <p:ph hasCustomPrompt="1" idx="27" type="title"/>
          </p:nvPr>
        </p:nvSpPr>
        <p:spPr>
          <a:xfrm>
            <a:off x="1125971" y="3419513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1"/>
          <p:cNvSpPr txBox="1"/>
          <p:nvPr>
            <p:ph hasCustomPrompt="1" idx="28" type="title"/>
          </p:nvPr>
        </p:nvSpPr>
        <p:spPr>
          <a:xfrm>
            <a:off x="1125971" y="4115450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21"/>
          <p:cNvSpPr txBox="1"/>
          <p:nvPr>
            <p:ph hasCustomPrompt="1" idx="29" type="title"/>
          </p:nvPr>
        </p:nvSpPr>
        <p:spPr>
          <a:xfrm>
            <a:off x="4755221" y="1331700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1"/>
          <p:cNvSpPr txBox="1"/>
          <p:nvPr>
            <p:ph hasCustomPrompt="1" idx="30" type="title"/>
          </p:nvPr>
        </p:nvSpPr>
        <p:spPr>
          <a:xfrm>
            <a:off x="4755221" y="2027638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1"/>
          <p:cNvSpPr txBox="1"/>
          <p:nvPr>
            <p:ph hasCustomPrompt="1" idx="31" type="title"/>
          </p:nvPr>
        </p:nvSpPr>
        <p:spPr>
          <a:xfrm>
            <a:off x="4755221" y="2723575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1"/>
          <p:cNvSpPr txBox="1"/>
          <p:nvPr>
            <p:ph hasCustomPrompt="1" idx="32" type="title"/>
          </p:nvPr>
        </p:nvSpPr>
        <p:spPr>
          <a:xfrm>
            <a:off x="4755221" y="3419513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1"/>
          <p:cNvSpPr txBox="1"/>
          <p:nvPr>
            <p:ph hasCustomPrompt="1" idx="33" type="title"/>
          </p:nvPr>
        </p:nvSpPr>
        <p:spPr>
          <a:xfrm>
            <a:off x="4755221" y="4115450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>
            <p:ph type="ctrTitle"/>
          </p:nvPr>
        </p:nvSpPr>
        <p:spPr>
          <a:xfrm>
            <a:off x="2624250" y="1070938"/>
            <a:ext cx="4262100" cy="822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2624250" y="2396100"/>
            <a:ext cx="4262100" cy="75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2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idx="2" type="subTitle"/>
          </p:nvPr>
        </p:nvSpPr>
        <p:spPr>
          <a:xfrm>
            <a:off x="2624250" y="1993467"/>
            <a:ext cx="4262100" cy="359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81" name="Google Shape;181;p22"/>
          <p:cNvSpPr txBox="1"/>
          <p:nvPr/>
        </p:nvSpPr>
        <p:spPr>
          <a:xfrm>
            <a:off x="2624250" y="3831725"/>
            <a:ext cx="4470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TITLE_ONLY_2">
    <p:bg>
      <p:bgPr>
        <a:gradFill>
          <a:gsLst>
            <a:gs pos="0">
              <a:schemeClr val="lt2"/>
            </a:gs>
            <a:gs pos="50000">
              <a:schemeClr val="dk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3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650550" y="1152475"/>
            <a:ext cx="67734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588576" y="3421225"/>
            <a:ext cx="3163500" cy="102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4857907" y="3421225"/>
            <a:ext cx="3163500" cy="102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2380426" y="2833825"/>
            <a:ext cx="1579800" cy="352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649757" y="2833825"/>
            <a:ext cx="1579800" cy="352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2336200" y="941150"/>
            <a:ext cx="5928000" cy="290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5071250" y="1478163"/>
            <a:ext cx="3352800" cy="1275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5071250" y="2841588"/>
            <a:ext cx="3352800" cy="107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6A92">
              <a:alpha val="3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5587500" y="1205970"/>
            <a:ext cx="2659500" cy="1066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Deca Medium"/>
              <a:buNone/>
              <a:defRPr sz="23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Rhythm of Success</a:t>
            </a:r>
            <a:endParaRPr sz="4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Analyzing Trends in East Asian Music Popularity</a:t>
            </a:r>
            <a:endParaRPr sz="3600"/>
          </a:p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2321700" y="3313225"/>
            <a:ext cx="5227200" cy="482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8: Tien Ly, Jewon Yeon, and Divij Gupta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5"/>
          <p:cNvGrpSpPr/>
          <p:nvPr/>
        </p:nvGrpSpPr>
        <p:grpSpPr>
          <a:xfrm>
            <a:off x="3974600" y="4154930"/>
            <a:ext cx="4113600" cy="146102"/>
            <a:chOff x="3974600" y="4154930"/>
            <a:chExt cx="4113600" cy="146102"/>
          </a:xfrm>
        </p:grpSpPr>
        <p:sp>
          <p:nvSpPr>
            <p:cNvPr id="195" name="Google Shape;195;p25"/>
            <p:cNvSpPr/>
            <p:nvPr/>
          </p:nvSpPr>
          <p:spPr>
            <a:xfrm>
              <a:off x="3974600" y="4214463"/>
              <a:ext cx="4113600" cy="390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3974600" y="4214503"/>
              <a:ext cx="646900" cy="38915"/>
            </a:xfrm>
            <a:custGeom>
              <a:rect b="b" l="l" r="r" t="t"/>
              <a:pathLst>
                <a:path extrusionOk="0" h="680" w="11304">
                  <a:moveTo>
                    <a:pt x="347" y="0"/>
                  </a:moveTo>
                  <a:cubicBezTo>
                    <a:pt x="153" y="0"/>
                    <a:pt x="0" y="152"/>
                    <a:pt x="0" y="347"/>
                  </a:cubicBezTo>
                  <a:cubicBezTo>
                    <a:pt x="0" y="527"/>
                    <a:pt x="153" y="679"/>
                    <a:pt x="347" y="679"/>
                  </a:cubicBezTo>
                  <a:lnTo>
                    <a:pt x="11248" y="679"/>
                  </a:lnTo>
                  <a:cubicBezTo>
                    <a:pt x="11248" y="458"/>
                    <a:pt x="11261" y="222"/>
                    <a:pt x="11303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4519857" y="415493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4564265" y="419939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25"/>
          <p:cNvGrpSpPr/>
          <p:nvPr/>
        </p:nvGrpSpPr>
        <p:grpSpPr>
          <a:xfrm>
            <a:off x="2402125" y="3986650"/>
            <a:ext cx="1314377" cy="482094"/>
            <a:chOff x="2402125" y="3986650"/>
            <a:chExt cx="1314377" cy="482094"/>
          </a:xfrm>
        </p:grpSpPr>
        <p:sp>
          <p:nvSpPr>
            <p:cNvPr id="200" name="Google Shape;200;p25"/>
            <p:cNvSpPr/>
            <p:nvPr/>
          </p:nvSpPr>
          <p:spPr>
            <a:xfrm>
              <a:off x="2821234" y="3986650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3003288" y="4154642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3084404" y="4154642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3455209" y="4097008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557397" y="4199776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3606281" y="4199776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2402125" y="4097008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2511679" y="4199776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2504268" y="4199776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5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210" name="Google Shape;210;p25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25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214" name="Google Shape;214;p25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5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25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217" name="Google Shape;217;p25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5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5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25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221" name="Google Shape;221;p25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5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5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5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25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0" name="Google Shape;230;p25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1" name="Google Shape;231;p25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232" name="Google Shape;232;p25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25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4" name="Google Shape;234;p25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235" name="Google Shape;235;p25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7" name="Google Shape;237;p25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39" name="Google Shape;239;p25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CS 131 Final Project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1.2: Visualizations</a:t>
            </a:r>
            <a:endParaRPr/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275" y="1609450"/>
            <a:ext cx="2421518" cy="23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75" y="1611746"/>
            <a:ext cx="2421524" cy="233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2512" y="1611725"/>
            <a:ext cx="2573875" cy="2332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4"/>
          <p:cNvSpPr/>
          <p:nvPr/>
        </p:nvSpPr>
        <p:spPr>
          <a:xfrm>
            <a:off x="729625" y="552000"/>
            <a:ext cx="98100" cy="98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4"/>
          <p:cNvSpPr/>
          <p:nvPr/>
        </p:nvSpPr>
        <p:spPr>
          <a:xfrm>
            <a:off x="882900" y="552000"/>
            <a:ext cx="98100" cy="981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4"/>
          <p:cNvSpPr/>
          <p:nvPr/>
        </p:nvSpPr>
        <p:spPr>
          <a:xfrm>
            <a:off x="1036175" y="552000"/>
            <a:ext cx="98100" cy="98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4"/>
          <p:cNvSpPr/>
          <p:nvPr/>
        </p:nvSpPr>
        <p:spPr>
          <a:xfrm>
            <a:off x="1379968" y="618464"/>
            <a:ext cx="255633" cy="250348"/>
          </a:xfrm>
          <a:custGeom>
            <a:rect b="b" l="l" r="r" t="t"/>
            <a:pathLst>
              <a:path extrusionOk="0" h="10799" w="11027">
                <a:moveTo>
                  <a:pt x="5504" y="1"/>
                </a:moveTo>
                <a:cubicBezTo>
                  <a:pt x="5436" y="1"/>
                  <a:pt x="5367" y="2"/>
                  <a:pt x="5298" y="4"/>
                </a:cubicBezTo>
                <a:cubicBezTo>
                  <a:pt x="2331" y="130"/>
                  <a:pt x="1" y="2639"/>
                  <a:pt x="126" y="5621"/>
                </a:cubicBezTo>
                <a:cubicBezTo>
                  <a:pt x="234" y="8525"/>
                  <a:pt x="2618" y="10799"/>
                  <a:pt x="5498" y="10799"/>
                </a:cubicBezTo>
                <a:cubicBezTo>
                  <a:pt x="5575" y="10799"/>
                  <a:pt x="5652" y="10797"/>
                  <a:pt x="5729" y="10794"/>
                </a:cubicBezTo>
                <a:cubicBezTo>
                  <a:pt x="8710" y="10683"/>
                  <a:pt x="11027" y="8173"/>
                  <a:pt x="10916" y="5191"/>
                </a:cubicBezTo>
                <a:cubicBezTo>
                  <a:pt x="10793" y="2279"/>
                  <a:pt x="8395" y="1"/>
                  <a:pt x="5504" y="1"/>
                </a:cubicBezTo>
                <a:close/>
              </a:path>
            </a:pathLst>
          </a:custGeom>
          <a:solidFill>
            <a:srgbClr val="28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4"/>
          <p:cNvSpPr/>
          <p:nvPr/>
        </p:nvSpPr>
        <p:spPr>
          <a:xfrm>
            <a:off x="1483960" y="686786"/>
            <a:ext cx="47650" cy="117350"/>
          </a:xfrm>
          <a:custGeom>
            <a:rect b="b" l="l" r="r" t="t"/>
            <a:pathLst>
              <a:path extrusionOk="0" h="4694" w="1906">
                <a:moveTo>
                  <a:pt x="1906" y="0"/>
                </a:moveTo>
                <a:lnTo>
                  <a:pt x="0" y="2347"/>
                </a:lnTo>
                <a:lnTo>
                  <a:pt x="1857" y="4694"/>
                </a:lnTo>
              </a:path>
            </a:pathLst>
          </a:custGeom>
          <a:noFill/>
          <a:ln cap="flat" cmpd="sng" w="9525">
            <a:solidFill>
              <a:srgbClr val="DCDEE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Google Shape;504;p34"/>
          <p:cNvSpPr/>
          <p:nvPr/>
        </p:nvSpPr>
        <p:spPr>
          <a:xfrm flipH="1">
            <a:off x="1686874" y="618464"/>
            <a:ext cx="255633" cy="250348"/>
          </a:xfrm>
          <a:custGeom>
            <a:rect b="b" l="l" r="r" t="t"/>
            <a:pathLst>
              <a:path extrusionOk="0" h="10799" w="11027">
                <a:moveTo>
                  <a:pt x="5504" y="1"/>
                </a:moveTo>
                <a:cubicBezTo>
                  <a:pt x="5436" y="1"/>
                  <a:pt x="5367" y="2"/>
                  <a:pt x="5298" y="4"/>
                </a:cubicBezTo>
                <a:cubicBezTo>
                  <a:pt x="2331" y="130"/>
                  <a:pt x="1" y="2639"/>
                  <a:pt x="126" y="5621"/>
                </a:cubicBezTo>
                <a:cubicBezTo>
                  <a:pt x="234" y="8525"/>
                  <a:pt x="2618" y="10799"/>
                  <a:pt x="5498" y="10799"/>
                </a:cubicBezTo>
                <a:cubicBezTo>
                  <a:pt x="5575" y="10799"/>
                  <a:pt x="5652" y="10797"/>
                  <a:pt x="5729" y="10794"/>
                </a:cubicBezTo>
                <a:cubicBezTo>
                  <a:pt x="8710" y="10683"/>
                  <a:pt x="11027" y="8173"/>
                  <a:pt x="10916" y="5191"/>
                </a:cubicBezTo>
                <a:cubicBezTo>
                  <a:pt x="10793" y="2279"/>
                  <a:pt x="8395" y="1"/>
                  <a:pt x="5504" y="1"/>
                </a:cubicBezTo>
                <a:close/>
              </a:path>
            </a:pathLst>
          </a:custGeom>
          <a:solidFill>
            <a:srgbClr val="28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4"/>
          <p:cNvSpPr/>
          <p:nvPr/>
        </p:nvSpPr>
        <p:spPr>
          <a:xfrm flipH="1">
            <a:off x="1790866" y="686786"/>
            <a:ext cx="47650" cy="117350"/>
          </a:xfrm>
          <a:custGeom>
            <a:rect b="b" l="l" r="r" t="t"/>
            <a:pathLst>
              <a:path extrusionOk="0" h="4694" w="1906">
                <a:moveTo>
                  <a:pt x="1906" y="0"/>
                </a:moveTo>
                <a:lnTo>
                  <a:pt x="0" y="2347"/>
                </a:lnTo>
                <a:lnTo>
                  <a:pt x="1857" y="4694"/>
                </a:lnTo>
              </a:path>
            </a:pathLst>
          </a:custGeom>
          <a:noFill/>
          <a:ln cap="flat" cmpd="sng" w="9525">
            <a:solidFill>
              <a:srgbClr val="DCDEE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6" name="Google Shape;506;p34"/>
          <p:cNvSpPr/>
          <p:nvPr/>
        </p:nvSpPr>
        <p:spPr>
          <a:xfrm>
            <a:off x="1906895" y="1154173"/>
            <a:ext cx="123000" cy="117600"/>
          </a:xfrm>
          <a:prstGeom prst="heart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34"/>
          <p:cNvGrpSpPr/>
          <p:nvPr/>
        </p:nvGrpSpPr>
        <p:grpSpPr>
          <a:xfrm>
            <a:off x="2189234" y="1129550"/>
            <a:ext cx="168300" cy="168300"/>
            <a:chOff x="2118163" y="1129550"/>
            <a:chExt cx="168300" cy="168300"/>
          </a:xfrm>
        </p:grpSpPr>
        <p:sp>
          <p:nvSpPr>
            <p:cNvPr id="508" name="Google Shape;508;p34"/>
            <p:cNvSpPr/>
            <p:nvPr/>
          </p:nvSpPr>
          <p:spPr>
            <a:xfrm>
              <a:off x="2118163" y="1129550"/>
              <a:ext cx="168300" cy="168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34"/>
            <p:cNvGrpSpPr/>
            <p:nvPr/>
          </p:nvGrpSpPr>
          <p:grpSpPr>
            <a:xfrm>
              <a:off x="2158188" y="1173325"/>
              <a:ext cx="88275" cy="84325"/>
              <a:chOff x="2158175" y="1161225"/>
              <a:chExt cx="88275" cy="84325"/>
            </a:xfrm>
          </p:grpSpPr>
          <p:sp>
            <p:nvSpPr>
              <p:cNvPr id="510" name="Google Shape;510;p34"/>
              <p:cNvSpPr/>
              <p:nvPr/>
            </p:nvSpPr>
            <p:spPr>
              <a:xfrm>
                <a:off x="2158175" y="1191400"/>
                <a:ext cx="88275" cy="54150"/>
              </a:xfrm>
              <a:custGeom>
                <a:rect b="b" l="l" r="r" t="t"/>
                <a:pathLst>
                  <a:path extrusionOk="0" h="2166" w="3531">
                    <a:moveTo>
                      <a:pt x="0" y="68"/>
                    </a:moveTo>
                    <a:lnTo>
                      <a:pt x="1742" y="2166"/>
                    </a:lnTo>
                    <a:lnTo>
                      <a:pt x="3531" y="0"/>
                    </a:ln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cxnSp>
            <p:nvCxnSpPr>
              <p:cNvPr id="511" name="Google Shape;511;p34"/>
              <p:cNvCxnSpPr/>
              <p:nvPr/>
            </p:nvCxnSpPr>
            <p:spPr>
              <a:xfrm rot="10800000">
                <a:off x="2201725" y="1161225"/>
                <a:ext cx="0" cy="82500"/>
              </a:xfrm>
              <a:prstGeom prst="straightConnector1">
                <a:avLst/>
              </a:pr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12" name="Google Shape;512;p34"/>
          <p:cNvGrpSpPr/>
          <p:nvPr/>
        </p:nvGrpSpPr>
        <p:grpSpPr>
          <a:xfrm>
            <a:off x="1397508" y="1036845"/>
            <a:ext cx="350048" cy="342810"/>
            <a:chOff x="5548725" y="1996100"/>
            <a:chExt cx="275650" cy="269950"/>
          </a:xfrm>
        </p:grpSpPr>
        <p:sp>
          <p:nvSpPr>
            <p:cNvPr id="513" name="Google Shape;513;p3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34"/>
          <p:cNvGrpSpPr/>
          <p:nvPr/>
        </p:nvGrpSpPr>
        <p:grpSpPr>
          <a:xfrm>
            <a:off x="2516425" y="1185150"/>
            <a:ext cx="207450" cy="39000"/>
            <a:chOff x="2479175" y="1185150"/>
            <a:chExt cx="207450" cy="39000"/>
          </a:xfrm>
        </p:grpSpPr>
        <p:sp>
          <p:nvSpPr>
            <p:cNvPr id="516" name="Google Shape;516;p34"/>
            <p:cNvSpPr/>
            <p:nvPr/>
          </p:nvSpPr>
          <p:spPr>
            <a:xfrm>
              <a:off x="2479175" y="1185150"/>
              <a:ext cx="39000" cy="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563400" y="1185150"/>
              <a:ext cx="39000" cy="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2647625" y="1185150"/>
              <a:ext cx="39000" cy="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34"/>
          <p:cNvGrpSpPr/>
          <p:nvPr/>
        </p:nvGrpSpPr>
        <p:grpSpPr>
          <a:xfrm>
            <a:off x="7091927" y="1145975"/>
            <a:ext cx="170342" cy="170086"/>
            <a:chOff x="6665552" y="1145975"/>
            <a:chExt cx="170342" cy="170086"/>
          </a:xfrm>
        </p:grpSpPr>
        <p:sp>
          <p:nvSpPr>
            <p:cNvPr id="520" name="Google Shape;520;p34"/>
            <p:cNvSpPr/>
            <p:nvPr/>
          </p:nvSpPr>
          <p:spPr>
            <a:xfrm>
              <a:off x="6665552" y="1145975"/>
              <a:ext cx="135600" cy="135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1" name="Google Shape;521;p34"/>
            <p:cNvCxnSpPr>
              <a:stCxn id="520" idx="5"/>
            </p:cNvCxnSpPr>
            <p:nvPr/>
          </p:nvCxnSpPr>
          <p:spPr>
            <a:xfrm>
              <a:off x="6781294" y="1261461"/>
              <a:ext cx="54600" cy="5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2" name="Google Shape;522;p34"/>
          <p:cNvSpPr txBox="1"/>
          <p:nvPr/>
        </p:nvSpPr>
        <p:spPr>
          <a:xfrm>
            <a:off x="7291175" y="1143600"/>
            <a:ext cx="913800" cy="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Order by</a:t>
            </a:r>
            <a:endParaRPr sz="12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8204984" y="1213950"/>
            <a:ext cx="88275" cy="54150"/>
          </a:xfrm>
          <a:custGeom>
            <a:rect b="b" l="l" r="r" t="t"/>
            <a:pathLst>
              <a:path extrusionOk="0" h="2166" w="3531">
                <a:moveTo>
                  <a:pt x="0" y="68"/>
                </a:moveTo>
                <a:lnTo>
                  <a:pt x="1742" y="2166"/>
                </a:lnTo>
                <a:lnTo>
                  <a:pt x="3531" y="0"/>
                </a:ln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4" name="Google Shape;524;p34"/>
          <p:cNvSpPr txBox="1"/>
          <p:nvPr/>
        </p:nvSpPr>
        <p:spPr>
          <a:xfrm>
            <a:off x="1176638" y="4037713"/>
            <a:ext cx="1918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Korea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25" name="Google Shape;525;p34"/>
          <p:cNvSpPr txBox="1"/>
          <p:nvPr/>
        </p:nvSpPr>
        <p:spPr>
          <a:xfrm>
            <a:off x="3969075" y="4037712"/>
            <a:ext cx="1918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Japan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26" name="Google Shape;526;p34"/>
          <p:cNvSpPr txBox="1"/>
          <p:nvPr/>
        </p:nvSpPr>
        <p:spPr>
          <a:xfrm>
            <a:off x="6761500" y="4037713"/>
            <a:ext cx="1918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China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pSp>
        <p:nvGrpSpPr>
          <p:cNvPr id="527" name="Google Shape;527;p34"/>
          <p:cNvGrpSpPr/>
          <p:nvPr/>
        </p:nvGrpSpPr>
        <p:grpSpPr>
          <a:xfrm>
            <a:off x="2113030" y="4073555"/>
            <a:ext cx="240229" cy="233993"/>
            <a:chOff x="5548725" y="1996100"/>
            <a:chExt cx="275650" cy="269950"/>
          </a:xfrm>
        </p:grpSpPr>
        <p:sp>
          <p:nvSpPr>
            <p:cNvPr id="528" name="Google Shape;528;p3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34"/>
          <p:cNvGrpSpPr/>
          <p:nvPr/>
        </p:nvGrpSpPr>
        <p:grpSpPr>
          <a:xfrm>
            <a:off x="4938692" y="4073555"/>
            <a:ext cx="240229" cy="233993"/>
            <a:chOff x="5548725" y="1996100"/>
            <a:chExt cx="275650" cy="269950"/>
          </a:xfrm>
        </p:grpSpPr>
        <p:sp>
          <p:nvSpPr>
            <p:cNvPr id="531" name="Google Shape;531;p3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34"/>
          <p:cNvGrpSpPr/>
          <p:nvPr/>
        </p:nvGrpSpPr>
        <p:grpSpPr>
          <a:xfrm>
            <a:off x="7674230" y="4073555"/>
            <a:ext cx="240229" cy="233993"/>
            <a:chOff x="5548725" y="1996100"/>
            <a:chExt cx="275650" cy="269950"/>
          </a:xfrm>
        </p:grpSpPr>
        <p:sp>
          <p:nvSpPr>
            <p:cNvPr id="534" name="Google Shape;534;p3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/>
          <p:nvPr>
            <p:ph idx="1" type="subTitle"/>
          </p:nvPr>
        </p:nvSpPr>
        <p:spPr>
          <a:xfrm>
            <a:off x="2325925" y="1280567"/>
            <a:ext cx="5658900" cy="181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Popular Artists and Songs Over Time</a:t>
            </a:r>
            <a:endParaRPr/>
          </a:p>
        </p:txBody>
      </p:sp>
      <p:sp>
        <p:nvSpPr>
          <p:cNvPr id="541" name="Google Shape;541;p35"/>
          <p:cNvSpPr txBox="1"/>
          <p:nvPr>
            <p:ph idx="2" type="subTitle"/>
          </p:nvPr>
        </p:nvSpPr>
        <p:spPr>
          <a:xfrm>
            <a:off x="2325925" y="2481417"/>
            <a:ext cx="4045200" cy="153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</a:t>
            </a:r>
            <a:r>
              <a:rPr i="1" lang="en"/>
              <a:t>artist_name</a:t>
            </a:r>
            <a:r>
              <a:rPr lang="en"/>
              <a:t> and </a:t>
            </a:r>
            <a:r>
              <a:rPr i="1" lang="en"/>
              <a:t>release_date</a:t>
            </a:r>
            <a:r>
              <a:rPr lang="en"/>
              <a:t> columns to understand the popularity of artists and identify timeless songs</a:t>
            </a:r>
            <a:endParaRPr/>
          </a:p>
        </p:txBody>
      </p:sp>
      <p:grpSp>
        <p:nvGrpSpPr>
          <p:cNvPr id="542" name="Google Shape;542;p35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543" name="Google Shape;543;p35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6" name="Google Shape;546;p35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547" name="Google Shape;547;p35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35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550" name="Google Shape;550;p35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" name="Google Shape;553;p35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554" name="Google Shape;554;p35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2" name="Google Shape;562;p35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63" name="Google Shape;563;p35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64" name="Google Shape;564;p35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565" name="Google Shape;565;p35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35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7" name="Google Shape;567;p35"/>
          <p:cNvGrpSpPr/>
          <p:nvPr/>
        </p:nvGrpSpPr>
        <p:grpSpPr>
          <a:xfrm>
            <a:off x="2389085" y="552003"/>
            <a:ext cx="599322" cy="250348"/>
            <a:chOff x="2465285" y="552003"/>
            <a:chExt cx="599322" cy="250348"/>
          </a:xfrm>
        </p:grpSpPr>
        <p:sp>
          <p:nvSpPr>
            <p:cNvPr id="568" name="Google Shape;568;p35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0" name="Google Shape;570;p35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72" name="Google Shape;572;p35"/>
          <p:cNvSpPr txBox="1"/>
          <p:nvPr/>
        </p:nvSpPr>
        <p:spPr>
          <a:xfrm>
            <a:off x="31804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CS 131 Final Project</a:t>
            </a:r>
            <a:endParaRPr sz="11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273" y="2116725"/>
            <a:ext cx="2327400" cy="1539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74" name="Google Shape;574;p35"/>
          <p:cNvSpPr txBox="1"/>
          <p:nvPr/>
        </p:nvSpPr>
        <p:spPr>
          <a:xfrm>
            <a:off x="6121925" y="1911924"/>
            <a:ext cx="25521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B600"/>
                </a:solidFill>
                <a:latin typeface="Metrophobic"/>
                <a:ea typeface="Metrophobic"/>
                <a:cs typeface="Metrophobic"/>
                <a:sym typeface="Metrophobic"/>
              </a:rPr>
              <a:t>IVE </a:t>
            </a:r>
            <a:r>
              <a:rPr lang="en" sz="1000">
                <a:solidFill>
                  <a:srgbClr val="FFB600"/>
                </a:solidFill>
                <a:latin typeface="Metrophobic"/>
                <a:ea typeface="Metrophobic"/>
                <a:cs typeface="Metrophobic"/>
                <a:sym typeface="Metrophobic"/>
              </a:rPr>
              <a:t>(</a:t>
            </a:r>
            <a:r>
              <a:rPr lang="en" sz="1000">
                <a:solidFill>
                  <a:srgbClr val="FFB600"/>
                </a:solidFill>
                <a:latin typeface="Metrophobic"/>
                <a:ea typeface="Metrophobic"/>
                <a:cs typeface="Metrophobic"/>
                <a:sym typeface="Metrophobic"/>
              </a:rPr>
              <a:t>아이브</a:t>
            </a:r>
            <a:r>
              <a:rPr lang="en" sz="1000">
                <a:solidFill>
                  <a:srgbClr val="FFB600"/>
                </a:solidFill>
                <a:latin typeface="Metrophobic"/>
                <a:ea typeface="Metrophobic"/>
                <a:cs typeface="Metrophobic"/>
                <a:sym typeface="Metrophobic"/>
              </a:rPr>
              <a:t>)</a:t>
            </a:r>
            <a:endParaRPr sz="1000">
              <a:solidFill>
                <a:srgbClr val="FFB6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6"/>
          <p:cNvSpPr txBox="1"/>
          <p:nvPr>
            <p:ph idx="1" type="body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$ </a:t>
            </a:r>
            <a:r>
              <a:rPr lang="en"/>
              <a:t>awk 'BEGIN {FPAT = "([^,]*)|(\"([^\"]|\"\")*\")"} </a:t>
            </a:r>
            <a:r>
              <a:rPr lang="en">
                <a:solidFill>
                  <a:schemeClr val="dk2"/>
                </a:solidFill>
              </a:rPr>
              <a:t>{print $4}</a:t>
            </a:r>
            <a:r>
              <a:rPr lang="en"/>
              <a:t>' chinese | </a:t>
            </a:r>
            <a:r>
              <a:rPr lang="en">
                <a:solidFill>
                  <a:schemeClr val="dk2"/>
                </a:solidFill>
              </a:rPr>
              <a:t>sort | uniq -c | sort -nr | head -n 5</a:t>
            </a:r>
            <a:r>
              <a:rPr lang="en"/>
              <a:t> |</a:t>
            </a:r>
            <a:r>
              <a:rPr lang="en"/>
              <a:t> </a:t>
            </a:r>
            <a:r>
              <a:rPr lang="en"/>
              <a:t>awk 'BEGIN {print "Top 5 Chinese Artists with the Most Songs:"} {print} END {printf "\n"}' &gt;&gt; task2.txt</a:t>
            </a:r>
            <a:endParaRPr/>
          </a:p>
        </p:txBody>
      </p:sp>
      <p:sp>
        <p:nvSpPr>
          <p:cNvPr id="580" name="Google Shape;580;p36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2.1: Top 5 Artists</a:t>
            </a:r>
            <a:endParaRPr/>
          </a:p>
        </p:txBody>
      </p:sp>
      <p:pic>
        <p:nvPicPr>
          <p:cNvPr id="581" name="Google Shape;5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300" y="1207150"/>
            <a:ext cx="2586600" cy="309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582" name="Google Shape;582;p3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583" name="Google Shape;583;p3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8" name="Google Shape;588;p3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90" name="Google Shape;590;p3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591" name="Google Shape;591;p3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3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594" name="Google Shape;594;p3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3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598" name="Google Shape;598;p3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06" name="Google Shape;606;p3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3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8" name="Google Shape;608;p36"/>
          <p:cNvSpPr/>
          <p:nvPr/>
        </p:nvSpPr>
        <p:spPr>
          <a:xfrm>
            <a:off x="7290650" y="1475100"/>
            <a:ext cx="1047000" cy="540300"/>
          </a:xfrm>
          <a:prstGeom prst="wedgeEllipseCallout">
            <a:avLst>
              <a:gd fmla="val -43120" name="adj1"/>
              <a:gd fmla="val 85286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Artists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600" y="1624376"/>
            <a:ext cx="2760293" cy="2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13" y="1624375"/>
            <a:ext cx="2408975" cy="2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175" y="1609763"/>
            <a:ext cx="2475250" cy="2691053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2.1: Visualizations</a:t>
            </a:r>
            <a:endParaRPr/>
          </a:p>
        </p:txBody>
      </p:sp>
      <p:sp>
        <p:nvSpPr>
          <p:cNvPr id="617" name="Google Shape;617;p37"/>
          <p:cNvSpPr/>
          <p:nvPr/>
        </p:nvSpPr>
        <p:spPr>
          <a:xfrm>
            <a:off x="729625" y="552000"/>
            <a:ext cx="98100" cy="98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7"/>
          <p:cNvSpPr/>
          <p:nvPr/>
        </p:nvSpPr>
        <p:spPr>
          <a:xfrm>
            <a:off x="882900" y="552000"/>
            <a:ext cx="98100" cy="981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1036175" y="552000"/>
            <a:ext cx="98100" cy="98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7"/>
          <p:cNvSpPr/>
          <p:nvPr/>
        </p:nvSpPr>
        <p:spPr>
          <a:xfrm>
            <a:off x="1379968" y="618464"/>
            <a:ext cx="255633" cy="250348"/>
          </a:xfrm>
          <a:custGeom>
            <a:rect b="b" l="l" r="r" t="t"/>
            <a:pathLst>
              <a:path extrusionOk="0" h="10799" w="11027">
                <a:moveTo>
                  <a:pt x="5504" y="1"/>
                </a:moveTo>
                <a:cubicBezTo>
                  <a:pt x="5436" y="1"/>
                  <a:pt x="5367" y="2"/>
                  <a:pt x="5298" y="4"/>
                </a:cubicBezTo>
                <a:cubicBezTo>
                  <a:pt x="2331" y="130"/>
                  <a:pt x="1" y="2639"/>
                  <a:pt x="126" y="5621"/>
                </a:cubicBezTo>
                <a:cubicBezTo>
                  <a:pt x="234" y="8525"/>
                  <a:pt x="2618" y="10799"/>
                  <a:pt x="5498" y="10799"/>
                </a:cubicBezTo>
                <a:cubicBezTo>
                  <a:pt x="5575" y="10799"/>
                  <a:pt x="5652" y="10797"/>
                  <a:pt x="5729" y="10794"/>
                </a:cubicBezTo>
                <a:cubicBezTo>
                  <a:pt x="8710" y="10683"/>
                  <a:pt x="11027" y="8173"/>
                  <a:pt x="10916" y="5191"/>
                </a:cubicBezTo>
                <a:cubicBezTo>
                  <a:pt x="10793" y="2279"/>
                  <a:pt x="8395" y="1"/>
                  <a:pt x="5504" y="1"/>
                </a:cubicBezTo>
                <a:close/>
              </a:path>
            </a:pathLst>
          </a:custGeom>
          <a:solidFill>
            <a:srgbClr val="28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7"/>
          <p:cNvSpPr/>
          <p:nvPr/>
        </p:nvSpPr>
        <p:spPr>
          <a:xfrm>
            <a:off x="1483960" y="686786"/>
            <a:ext cx="47650" cy="117350"/>
          </a:xfrm>
          <a:custGeom>
            <a:rect b="b" l="l" r="r" t="t"/>
            <a:pathLst>
              <a:path extrusionOk="0" h="4694" w="1906">
                <a:moveTo>
                  <a:pt x="1906" y="0"/>
                </a:moveTo>
                <a:lnTo>
                  <a:pt x="0" y="2347"/>
                </a:lnTo>
                <a:lnTo>
                  <a:pt x="1857" y="4694"/>
                </a:lnTo>
              </a:path>
            </a:pathLst>
          </a:custGeom>
          <a:noFill/>
          <a:ln cap="flat" cmpd="sng" w="9525">
            <a:solidFill>
              <a:srgbClr val="DCDEE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2" name="Google Shape;622;p37"/>
          <p:cNvSpPr/>
          <p:nvPr/>
        </p:nvSpPr>
        <p:spPr>
          <a:xfrm flipH="1">
            <a:off x="1686874" y="618464"/>
            <a:ext cx="255633" cy="250348"/>
          </a:xfrm>
          <a:custGeom>
            <a:rect b="b" l="l" r="r" t="t"/>
            <a:pathLst>
              <a:path extrusionOk="0" h="10799" w="11027">
                <a:moveTo>
                  <a:pt x="5504" y="1"/>
                </a:moveTo>
                <a:cubicBezTo>
                  <a:pt x="5436" y="1"/>
                  <a:pt x="5367" y="2"/>
                  <a:pt x="5298" y="4"/>
                </a:cubicBezTo>
                <a:cubicBezTo>
                  <a:pt x="2331" y="130"/>
                  <a:pt x="1" y="2639"/>
                  <a:pt x="126" y="5621"/>
                </a:cubicBezTo>
                <a:cubicBezTo>
                  <a:pt x="234" y="8525"/>
                  <a:pt x="2618" y="10799"/>
                  <a:pt x="5498" y="10799"/>
                </a:cubicBezTo>
                <a:cubicBezTo>
                  <a:pt x="5575" y="10799"/>
                  <a:pt x="5652" y="10797"/>
                  <a:pt x="5729" y="10794"/>
                </a:cubicBezTo>
                <a:cubicBezTo>
                  <a:pt x="8710" y="10683"/>
                  <a:pt x="11027" y="8173"/>
                  <a:pt x="10916" y="5191"/>
                </a:cubicBezTo>
                <a:cubicBezTo>
                  <a:pt x="10793" y="2279"/>
                  <a:pt x="8395" y="1"/>
                  <a:pt x="5504" y="1"/>
                </a:cubicBezTo>
                <a:close/>
              </a:path>
            </a:pathLst>
          </a:custGeom>
          <a:solidFill>
            <a:srgbClr val="28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7"/>
          <p:cNvSpPr/>
          <p:nvPr/>
        </p:nvSpPr>
        <p:spPr>
          <a:xfrm flipH="1">
            <a:off x="1790866" y="686786"/>
            <a:ext cx="47650" cy="117350"/>
          </a:xfrm>
          <a:custGeom>
            <a:rect b="b" l="l" r="r" t="t"/>
            <a:pathLst>
              <a:path extrusionOk="0" h="4694" w="1906">
                <a:moveTo>
                  <a:pt x="1906" y="0"/>
                </a:moveTo>
                <a:lnTo>
                  <a:pt x="0" y="2347"/>
                </a:lnTo>
                <a:lnTo>
                  <a:pt x="1857" y="4694"/>
                </a:lnTo>
              </a:path>
            </a:pathLst>
          </a:custGeom>
          <a:noFill/>
          <a:ln cap="flat" cmpd="sng" w="9525">
            <a:solidFill>
              <a:srgbClr val="DCDEE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4" name="Google Shape;624;p37"/>
          <p:cNvSpPr txBox="1"/>
          <p:nvPr/>
        </p:nvSpPr>
        <p:spPr>
          <a:xfrm>
            <a:off x="1163663" y="1184125"/>
            <a:ext cx="1918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Korea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961938" y="1263925"/>
            <a:ext cx="146100" cy="146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7"/>
          <p:cNvSpPr/>
          <p:nvPr/>
        </p:nvSpPr>
        <p:spPr>
          <a:xfrm>
            <a:off x="2124798" y="1210340"/>
            <a:ext cx="564300" cy="246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B600"/>
                </a:solidFill>
                <a:latin typeface="Metrophobic"/>
                <a:ea typeface="Metrophobic"/>
                <a:cs typeface="Metrophobic"/>
                <a:sym typeface="Metrophobic"/>
              </a:rPr>
              <a:t>Follow</a:t>
            </a:r>
            <a:endParaRPr sz="1000">
              <a:solidFill>
                <a:srgbClr val="FFB6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627" name="Google Shape;627;p37"/>
          <p:cNvSpPr txBox="1"/>
          <p:nvPr/>
        </p:nvSpPr>
        <p:spPr>
          <a:xfrm>
            <a:off x="1163663" y="1184125"/>
            <a:ext cx="1918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Korea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628" name="Google Shape;628;p37"/>
          <p:cNvSpPr/>
          <p:nvPr/>
        </p:nvSpPr>
        <p:spPr>
          <a:xfrm>
            <a:off x="2124798" y="1210340"/>
            <a:ext cx="564300" cy="246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B600"/>
                </a:solidFill>
                <a:latin typeface="Metrophobic"/>
                <a:ea typeface="Metrophobic"/>
                <a:cs typeface="Metrophobic"/>
                <a:sym typeface="Metrophobic"/>
              </a:rPr>
              <a:t>Follow</a:t>
            </a:r>
            <a:endParaRPr sz="1000">
              <a:solidFill>
                <a:srgbClr val="FFB6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629" name="Google Shape;629;p37"/>
          <p:cNvSpPr txBox="1"/>
          <p:nvPr/>
        </p:nvSpPr>
        <p:spPr>
          <a:xfrm>
            <a:off x="3879900" y="1184125"/>
            <a:ext cx="1918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Japan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630" name="Google Shape;630;p37"/>
          <p:cNvSpPr/>
          <p:nvPr/>
        </p:nvSpPr>
        <p:spPr>
          <a:xfrm>
            <a:off x="3678175" y="1263925"/>
            <a:ext cx="146100" cy="1461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7"/>
          <p:cNvSpPr/>
          <p:nvPr/>
        </p:nvSpPr>
        <p:spPr>
          <a:xfrm>
            <a:off x="4917236" y="1245171"/>
            <a:ext cx="564300" cy="246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B600"/>
                </a:solidFill>
                <a:latin typeface="Metrophobic"/>
                <a:ea typeface="Metrophobic"/>
                <a:cs typeface="Metrophobic"/>
                <a:sym typeface="Metrophobic"/>
              </a:rPr>
              <a:t>Follow</a:t>
            </a:r>
            <a:endParaRPr sz="1000">
              <a:solidFill>
                <a:srgbClr val="FFB6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632" name="Google Shape;632;p37"/>
          <p:cNvSpPr txBox="1"/>
          <p:nvPr/>
        </p:nvSpPr>
        <p:spPr>
          <a:xfrm>
            <a:off x="6672325" y="1184125"/>
            <a:ext cx="1918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China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633" name="Google Shape;633;p37"/>
          <p:cNvSpPr/>
          <p:nvPr/>
        </p:nvSpPr>
        <p:spPr>
          <a:xfrm>
            <a:off x="6470600" y="1263925"/>
            <a:ext cx="146100" cy="146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7"/>
          <p:cNvSpPr/>
          <p:nvPr/>
        </p:nvSpPr>
        <p:spPr>
          <a:xfrm>
            <a:off x="7633461" y="1217596"/>
            <a:ext cx="564300" cy="246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B600"/>
                </a:solidFill>
                <a:latin typeface="Metrophobic"/>
                <a:ea typeface="Metrophobic"/>
                <a:cs typeface="Metrophobic"/>
                <a:sym typeface="Metrophobic"/>
              </a:rPr>
              <a:t>Follow</a:t>
            </a:r>
            <a:endParaRPr sz="1000">
              <a:solidFill>
                <a:srgbClr val="FFB6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8"/>
          <p:cNvSpPr txBox="1"/>
          <p:nvPr>
            <p:ph idx="1" type="body"/>
          </p:nvPr>
        </p:nvSpPr>
        <p:spPr>
          <a:xfrm>
            <a:off x="1650550" y="1152475"/>
            <a:ext cx="6773400" cy="1133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$ </a:t>
            </a:r>
            <a:r>
              <a:rPr lang="en"/>
              <a:t>awk 'BEGIN {FPAT = "([^,]*)|(\"([^\"]|\"\")*\")"; OFS = ","} </a:t>
            </a:r>
            <a:r>
              <a:rPr lang="en">
                <a:solidFill>
                  <a:schemeClr val="lt2"/>
                </a:solidFill>
              </a:rPr>
              <a:t>{print $6, $5, $2, $1}</a:t>
            </a:r>
            <a:r>
              <a:rPr lang="en"/>
              <a:t>' korean | </a:t>
            </a:r>
            <a:r>
              <a:rPr lang="en">
                <a:solidFill>
                  <a:schemeClr val="lt2"/>
                </a:solidFill>
              </a:rPr>
              <a:t>sort -t, -k1,1 | head -n 5</a:t>
            </a:r>
            <a:r>
              <a:rPr lang="en"/>
              <a:t> | awk -F, 'BEGIN {OFS = ","; print "Top 5 Oldest Korean Songs:"} {print}' &gt;&gt; task2.txt</a:t>
            </a:r>
            <a:endParaRPr/>
          </a:p>
        </p:txBody>
      </p:sp>
      <p:sp>
        <p:nvSpPr>
          <p:cNvPr id="640" name="Google Shape;640;p38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2.2: </a:t>
            </a:r>
            <a:r>
              <a:rPr lang="en"/>
              <a:t>5 Oldest Songs</a:t>
            </a:r>
            <a:endParaRPr/>
          </a:p>
        </p:txBody>
      </p:sp>
      <p:grpSp>
        <p:nvGrpSpPr>
          <p:cNvPr id="641" name="Google Shape;641;p38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642" name="Google Shape;642;p3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7" name="Google Shape;647;p38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49" name="Google Shape;649;p3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650" name="Google Shape;650;p3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" name="Google Shape;656;p3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657" name="Google Shape;657;p3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65" name="Google Shape;665;p38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38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350" y="2070421"/>
            <a:ext cx="5918400" cy="246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00" y="1042375"/>
            <a:ext cx="7842934" cy="2999312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9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2.2: Visualizations</a:t>
            </a:r>
            <a:endParaRPr/>
          </a:p>
        </p:txBody>
      </p:sp>
      <p:sp>
        <p:nvSpPr>
          <p:cNvPr id="674" name="Google Shape;674;p39"/>
          <p:cNvSpPr/>
          <p:nvPr/>
        </p:nvSpPr>
        <p:spPr>
          <a:xfrm>
            <a:off x="729625" y="552000"/>
            <a:ext cx="98100" cy="98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9"/>
          <p:cNvSpPr/>
          <p:nvPr/>
        </p:nvSpPr>
        <p:spPr>
          <a:xfrm>
            <a:off x="882900" y="552000"/>
            <a:ext cx="98100" cy="981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9"/>
          <p:cNvSpPr/>
          <p:nvPr/>
        </p:nvSpPr>
        <p:spPr>
          <a:xfrm>
            <a:off x="1036175" y="552000"/>
            <a:ext cx="98100" cy="98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9"/>
          <p:cNvSpPr/>
          <p:nvPr/>
        </p:nvSpPr>
        <p:spPr>
          <a:xfrm>
            <a:off x="1379968" y="618464"/>
            <a:ext cx="255633" cy="250348"/>
          </a:xfrm>
          <a:custGeom>
            <a:rect b="b" l="l" r="r" t="t"/>
            <a:pathLst>
              <a:path extrusionOk="0" h="10799" w="11027">
                <a:moveTo>
                  <a:pt x="5504" y="1"/>
                </a:moveTo>
                <a:cubicBezTo>
                  <a:pt x="5436" y="1"/>
                  <a:pt x="5367" y="2"/>
                  <a:pt x="5298" y="4"/>
                </a:cubicBezTo>
                <a:cubicBezTo>
                  <a:pt x="2331" y="130"/>
                  <a:pt x="1" y="2639"/>
                  <a:pt x="126" y="5621"/>
                </a:cubicBezTo>
                <a:cubicBezTo>
                  <a:pt x="234" y="8525"/>
                  <a:pt x="2618" y="10799"/>
                  <a:pt x="5498" y="10799"/>
                </a:cubicBezTo>
                <a:cubicBezTo>
                  <a:pt x="5575" y="10799"/>
                  <a:pt x="5652" y="10797"/>
                  <a:pt x="5729" y="10794"/>
                </a:cubicBezTo>
                <a:cubicBezTo>
                  <a:pt x="8710" y="10683"/>
                  <a:pt x="11027" y="8173"/>
                  <a:pt x="10916" y="5191"/>
                </a:cubicBezTo>
                <a:cubicBezTo>
                  <a:pt x="10793" y="2279"/>
                  <a:pt x="8395" y="1"/>
                  <a:pt x="5504" y="1"/>
                </a:cubicBezTo>
                <a:close/>
              </a:path>
            </a:pathLst>
          </a:custGeom>
          <a:solidFill>
            <a:srgbClr val="28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9"/>
          <p:cNvSpPr/>
          <p:nvPr/>
        </p:nvSpPr>
        <p:spPr>
          <a:xfrm>
            <a:off x="1483960" y="686786"/>
            <a:ext cx="47650" cy="117350"/>
          </a:xfrm>
          <a:custGeom>
            <a:rect b="b" l="l" r="r" t="t"/>
            <a:pathLst>
              <a:path extrusionOk="0" h="4694" w="1906">
                <a:moveTo>
                  <a:pt x="1906" y="0"/>
                </a:moveTo>
                <a:lnTo>
                  <a:pt x="0" y="2347"/>
                </a:lnTo>
                <a:lnTo>
                  <a:pt x="1857" y="4694"/>
                </a:lnTo>
              </a:path>
            </a:pathLst>
          </a:custGeom>
          <a:noFill/>
          <a:ln cap="flat" cmpd="sng" w="9525">
            <a:solidFill>
              <a:srgbClr val="DCDEE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9" name="Google Shape;679;p39"/>
          <p:cNvSpPr/>
          <p:nvPr/>
        </p:nvSpPr>
        <p:spPr>
          <a:xfrm flipH="1">
            <a:off x="1686874" y="618464"/>
            <a:ext cx="255633" cy="250348"/>
          </a:xfrm>
          <a:custGeom>
            <a:rect b="b" l="l" r="r" t="t"/>
            <a:pathLst>
              <a:path extrusionOk="0" h="10799" w="11027">
                <a:moveTo>
                  <a:pt x="5504" y="1"/>
                </a:moveTo>
                <a:cubicBezTo>
                  <a:pt x="5436" y="1"/>
                  <a:pt x="5367" y="2"/>
                  <a:pt x="5298" y="4"/>
                </a:cubicBezTo>
                <a:cubicBezTo>
                  <a:pt x="2331" y="130"/>
                  <a:pt x="1" y="2639"/>
                  <a:pt x="126" y="5621"/>
                </a:cubicBezTo>
                <a:cubicBezTo>
                  <a:pt x="234" y="8525"/>
                  <a:pt x="2618" y="10799"/>
                  <a:pt x="5498" y="10799"/>
                </a:cubicBezTo>
                <a:cubicBezTo>
                  <a:pt x="5575" y="10799"/>
                  <a:pt x="5652" y="10797"/>
                  <a:pt x="5729" y="10794"/>
                </a:cubicBezTo>
                <a:cubicBezTo>
                  <a:pt x="8710" y="10683"/>
                  <a:pt x="11027" y="8173"/>
                  <a:pt x="10916" y="5191"/>
                </a:cubicBezTo>
                <a:cubicBezTo>
                  <a:pt x="10793" y="2279"/>
                  <a:pt x="8395" y="1"/>
                  <a:pt x="5504" y="1"/>
                </a:cubicBezTo>
                <a:close/>
              </a:path>
            </a:pathLst>
          </a:custGeom>
          <a:solidFill>
            <a:srgbClr val="28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9"/>
          <p:cNvSpPr/>
          <p:nvPr/>
        </p:nvSpPr>
        <p:spPr>
          <a:xfrm flipH="1">
            <a:off x="1790866" y="686786"/>
            <a:ext cx="47650" cy="117350"/>
          </a:xfrm>
          <a:custGeom>
            <a:rect b="b" l="l" r="r" t="t"/>
            <a:pathLst>
              <a:path extrusionOk="0" h="4694" w="1906">
                <a:moveTo>
                  <a:pt x="1906" y="0"/>
                </a:moveTo>
                <a:lnTo>
                  <a:pt x="0" y="2347"/>
                </a:lnTo>
                <a:lnTo>
                  <a:pt x="1857" y="4694"/>
                </a:lnTo>
              </a:path>
            </a:pathLst>
          </a:custGeom>
          <a:noFill/>
          <a:ln cap="flat" cmpd="sng" w="9525">
            <a:solidFill>
              <a:srgbClr val="DCDEE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1" name="Google Shape;681;p39"/>
          <p:cNvSpPr/>
          <p:nvPr/>
        </p:nvSpPr>
        <p:spPr>
          <a:xfrm>
            <a:off x="2837225" y="4349225"/>
            <a:ext cx="5454000" cy="39000"/>
          </a:xfrm>
          <a:prstGeom prst="roundRect">
            <a:avLst>
              <a:gd fmla="val 50000" name="adj"/>
            </a:avLst>
          </a:prstGeom>
          <a:solidFill>
            <a:srgbClr val="DCD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9"/>
          <p:cNvSpPr/>
          <p:nvPr/>
        </p:nvSpPr>
        <p:spPr>
          <a:xfrm>
            <a:off x="2837225" y="43492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39"/>
          <p:cNvGrpSpPr/>
          <p:nvPr/>
        </p:nvGrpSpPr>
        <p:grpSpPr>
          <a:xfrm>
            <a:off x="3382482" y="4289680"/>
            <a:ext cx="146045" cy="146102"/>
            <a:chOff x="3382482" y="4289680"/>
            <a:chExt cx="146045" cy="146102"/>
          </a:xfrm>
        </p:grpSpPr>
        <p:sp>
          <p:nvSpPr>
            <p:cNvPr id="684" name="Google Shape;684;p39"/>
            <p:cNvSpPr/>
            <p:nvPr/>
          </p:nvSpPr>
          <p:spPr>
            <a:xfrm>
              <a:off x="3382482" y="42896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3426890" y="43341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1838701" y="4175532"/>
            <a:ext cx="381727" cy="373834"/>
            <a:chOff x="1871876" y="4175532"/>
            <a:chExt cx="381727" cy="373834"/>
          </a:xfrm>
        </p:grpSpPr>
        <p:sp>
          <p:nvSpPr>
            <p:cNvPr id="687" name="Google Shape;687;p39"/>
            <p:cNvSpPr/>
            <p:nvPr/>
          </p:nvSpPr>
          <p:spPr>
            <a:xfrm>
              <a:off x="1871876" y="4175532"/>
              <a:ext cx="381727" cy="37383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2013047" y="4305800"/>
              <a:ext cx="33164" cy="113303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DCD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075947" y="4305800"/>
              <a:ext cx="33648" cy="113303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DCD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39"/>
          <p:cNvGrpSpPr/>
          <p:nvPr/>
        </p:nvGrpSpPr>
        <p:grpSpPr>
          <a:xfrm>
            <a:off x="2341209" y="4231758"/>
            <a:ext cx="261293" cy="261337"/>
            <a:chOff x="2450584" y="4231758"/>
            <a:chExt cx="261293" cy="261337"/>
          </a:xfrm>
        </p:grpSpPr>
        <p:sp>
          <p:nvSpPr>
            <p:cNvPr id="691" name="Google Shape;691;p39"/>
            <p:cNvSpPr/>
            <p:nvPr/>
          </p:nvSpPr>
          <p:spPr>
            <a:xfrm>
              <a:off x="2450584" y="4231758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rgbClr val="DCD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552772" y="4334526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2601656" y="4334526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39"/>
          <p:cNvGrpSpPr/>
          <p:nvPr/>
        </p:nvGrpSpPr>
        <p:grpSpPr>
          <a:xfrm>
            <a:off x="1440525" y="4231758"/>
            <a:ext cx="260668" cy="261337"/>
            <a:chOff x="1397500" y="4231758"/>
            <a:chExt cx="260668" cy="261337"/>
          </a:xfrm>
        </p:grpSpPr>
        <p:sp>
          <p:nvSpPr>
            <p:cNvPr id="695" name="Google Shape;695;p39"/>
            <p:cNvSpPr/>
            <p:nvPr/>
          </p:nvSpPr>
          <p:spPr>
            <a:xfrm>
              <a:off x="1397500" y="4231758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rgbClr val="DCD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1507054" y="4334526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1499643" y="4334526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0"/>
          <p:cNvSpPr txBox="1"/>
          <p:nvPr>
            <p:ph type="title"/>
          </p:nvPr>
        </p:nvSpPr>
        <p:spPr>
          <a:xfrm>
            <a:off x="2268600" y="664945"/>
            <a:ext cx="5793600" cy="92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703" name="Google Shape;703;p40"/>
          <p:cNvSpPr txBox="1"/>
          <p:nvPr>
            <p:ph idx="1" type="subTitle"/>
          </p:nvPr>
        </p:nvSpPr>
        <p:spPr>
          <a:xfrm>
            <a:off x="2268600" y="1865700"/>
            <a:ext cx="5675100" cy="197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Non-explicit songs tend to be more popular than explicit ones.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 definite relation found between the duration of a song and its popularity.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More recent songs tend to be more popular than older ones.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Some artists tend to have more popular songs than others.</a:t>
            </a:r>
            <a:endParaRPr/>
          </a:p>
        </p:txBody>
      </p:sp>
      <p:grpSp>
        <p:nvGrpSpPr>
          <p:cNvPr id="704" name="Google Shape;704;p40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705" name="Google Shape;705;p4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8" name="Google Shape;708;p4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709" name="Google Shape;709;p4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" name="Google Shape;711;p4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712" name="Google Shape;712;p4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4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716" name="Google Shape;716;p4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4" name="Google Shape;724;p40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725" name="Google Shape;725;p40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726" name="Google Shape;726;p40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727" name="Google Shape;727;p40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8" name="Google Shape;728;p40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29" name="Google Shape;729;p40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730" name="Google Shape;730;p40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2" name="Google Shape;732;p40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34" name="Google Shape;734;p40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CS 131 Final Project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idx="1" type="subTitle"/>
          </p:nvPr>
        </p:nvSpPr>
        <p:spPr>
          <a:xfrm>
            <a:off x="2233350" y="2913788"/>
            <a:ext cx="3352800" cy="123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op 1000 tracks from each of the 7 'query genres' sourced from the Spotify API: </a:t>
            </a:r>
            <a:r>
              <a:rPr lang="en">
                <a:solidFill>
                  <a:schemeClr val="dk2"/>
                </a:solidFill>
              </a:rPr>
              <a:t>chinese, japanese, korean, k-pop, j-pop, j-idol, and j-dance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" name="Google Shape;245;p26"/>
          <p:cNvSpPr txBox="1"/>
          <p:nvPr>
            <p:ph type="title"/>
          </p:nvPr>
        </p:nvSpPr>
        <p:spPr>
          <a:xfrm>
            <a:off x="2233350" y="1550363"/>
            <a:ext cx="3352800" cy="1275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Spotify Popular </a:t>
            </a:r>
            <a:r>
              <a:rPr lang="en" sz="3600">
                <a:solidFill>
                  <a:schemeClr val="lt2"/>
                </a:solidFill>
              </a:rPr>
              <a:t>East Asian</a:t>
            </a:r>
            <a:r>
              <a:rPr lang="en" sz="3600"/>
              <a:t> Tracks</a:t>
            </a:r>
            <a:endParaRPr sz="3600"/>
          </a:p>
        </p:txBody>
      </p:sp>
      <p:sp>
        <p:nvSpPr>
          <p:cNvPr id="246" name="Google Shape;246;p26"/>
          <p:cNvSpPr/>
          <p:nvPr/>
        </p:nvSpPr>
        <p:spPr>
          <a:xfrm>
            <a:off x="729625" y="2063694"/>
            <a:ext cx="1016100" cy="1016100"/>
          </a:xfrm>
          <a:prstGeom prst="rect">
            <a:avLst/>
          </a:prstGeom>
          <a:gradFill>
            <a:gsLst>
              <a:gs pos="0">
                <a:srgbClr val="FF6A92"/>
              </a:gs>
              <a:gs pos="2000">
                <a:srgbClr val="FF6A92"/>
              </a:gs>
              <a:gs pos="50000">
                <a:srgbClr val="FFFFFF"/>
              </a:gs>
              <a:gs pos="100000">
                <a:srgbClr val="00B76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729625" y="3129194"/>
            <a:ext cx="1016100" cy="1016100"/>
          </a:xfrm>
          <a:prstGeom prst="rect">
            <a:avLst/>
          </a:prstGeom>
          <a:gradFill>
            <a:gsLst>
              <a:gs pos="0">
                <a:srgbClr val="FF6A92"/>
              </a:gs>
              <a:gs pos="2000">
                <a:srgbClr val="FF6A92"/>
              </a:gs>
              <a:gs pos="50000">
                <a:srgbClr val="FFFFFF"/>
              </a:gs>
              <a:gs pos="100000">
                <a:srgbClr val="00B76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900" y="2340973"/>
            <a:ext cx="461550" cy="4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97" y="3411644"/>
            <a:ext cx="409175" cy="40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350" y="1770425"/>
            <a:ext cx="3352800" cy="225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1" name="Google Shape;251;p26"/>
          <p:cNvSpPr/>
          <p:nvPr/>
        </p:nvSpPr>
        <p:spPr>
          <a:xfrm>
            <a:off x="729625" y="998206"/>
            <a:ext cx="1016100" cy="1016100"/>
          </a:xfrm>
          <a:prstGeom prst="rect">
            <a:avLst/>
          </a:prstGeom>
          <a:gradFill>
            <a:gsLst>
              <a:gs pos="0">
                <a:srgbClr val="FF6A92"/>
              </a:gs>
              <a:gs pos="2000">
                <a:srgbClr val="FF6A92"/>
              </a:gs>
              <a:gs pos="50000">
                <a:srgbClr val="FFFFFF"/>
              </a:gs>
              <a:gs pos="100000">
                <a:srgbClr val="00B76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510" y="1242064"/>
            <a:ext cx="528349" cy="528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729625" y="552000"/>
            <a:ext cx="98100" cy="98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882900" y="552000"/>
            <a:ext cx="98100" cy="981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1036175" y="552000"/>
            <a:ext cx="98100" cy="98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2389085" y="552003"/>
            <a:ext cx="599322" cy="250348"/>
            <a:chOff x="2465285" y="552003"/>
            <a:chExt cx="599322" cy="250348"/>
          </a:xfrm>
        </p:grpSpPr>
        <p:sp>
          <p:nvSpPr>
            <p:cNvPr id="257" name="Google Shape;257;p26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9" name="Google Shape;259;p26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61" name="Google Shape;261;p26"/>
          <p:cNvSpPr txBox="1"/>
          <p:nvPr/>
        </p:nvSpPr>
        <p:spPr>
          <a:xfrm>
            <a:off x="31804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CS 131 Final Project</a:t>
            </a:r>
            <a:endParaRPr sz="11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Metadata</a:t>
            </a:r>
            <a:endParaRPr/>
          </a:p>
        </p:txBody>
      </p:sp>
      <p:sp>
        <p:nvSpPr>
          <p:cNvPr id="267" name="Google Shape;267;p27"/>
          <p:cNvSpPr txBox="1"/>
          <p:nvPr>
            <p:ph idx="1" type="body"/>
          </p:nvPr>
        </p:nvSpPr>
        <p:spPr>
          <a:xfrm>
            <a:off x="1650550" y="1152475"/>
            <a:ext cx="6773400" cy="101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popularity:</a:t>
            </a:r>
            <a:r>
              <a:rPr lang="en" sz="1400"/>
              <a:t> a popularity metric calculated by Spotify, ranging from 0-100 with 100 being the most popular, a song that is popular recently is more likely to have a higher score than a popular song in the past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duration_ms:</a:t>
            </a:r>
            <a:r>
              <a:rPr lang="en" sz="1400"/>
              <a:t> duration of the song in milliseconds</a:t>
            </a:r>
            <a:endParaRPr sz="1400"/>
          </a:p>
        </p:txBody>
      </p:sp>
      <p:grpSp>
        <p:nvGrpSpPr>
          <p:cNvPr id="268" name="Google Shape;268;p27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269" name="Google Shape;269;p27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4" name="Google Shape;274;p27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76" name="Google Shape;276;p27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277" name="Google Shape;277;p27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7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280" name="Google Shape;280;p27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27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284" name="Google Shape;284;p27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2" name="Google Shape;292;p27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7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774" y="2226949"/>
            <a:ext cx="5809250" cy="24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idx="1" type="body"/>
          </p:nvPr>
        </p:nvSpPr>
        <p:spPr>
          <a:xfrm>
            <a:off x="5976500" y="978603"/>
            <a:ext cx="2659500" cy="3186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Objective: </a:t>
            </a:r>
            <a:r>
              <a:rPr lang="en"/>
              <a:t>Explore the characteristics that could be used to predict a song's likelihood of becoming popular</a:t>
            </a:r>
            <a:endParaRPr/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523663"/>
            <a:ext cx="5282700" cy="34865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306" name="Google Shape;306;p29"/>
          <p:cNvSpPr txBox="1"/>
          <p:nvPr>
            <p:ph idx="1" type="body"/>
          </p:nvPr>
        </p:nvSpPr>
        <p:spPr>
          <a:xfrm>
            <a:off x="1650550" y="1152475"/>
            <a:ext cx="67734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grep -i -e 'japanese' -e 'j-pop' -e 'j-dance' -e 'j-idol' east_asia_top_tracks.csv &gt; japanese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$ awk 'BEGIN {FPAT = "([^,]*)|(\"[^\"]+\")"} $6 &gt;= 70 &amp;&amp; $6 &lt;= 100 {print $0}' japanese &gt; J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$ awk 'BEGIN {FS = ","; OFS = ","} {print $2, $3, $4, $5, $6, $7, $8, $9, $10}' J | sort -u &gt; FJ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308" name="Google Shape;308;p2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3" name="Google Shape;313;p29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15" name="Google Shape;315;p2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16" name="Google Shape;316;p2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2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19" name="Google Shape;319;p2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2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23" name="Google Shape;323;p2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31" name="Google Shape;331;p29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9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33" name="Google Shape;3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350" y="2422115"/>
            <a:ext cx="6689599" cy="71986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9"/>
          <p:cNvSpPr/>
          <p:nvPr/>
        </p:nvSpPr>
        <p:spPr>
          <a:xfrm>
            <a:off x="4034174" y="3752250"/>
            <a:ext cx="3109800" cy="767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Only keep songs with a popularity between 70 and 100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5071250" y="1782963"/>
            <a:ext cx="3352800" cy="1275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Song Length and Explicit Content</a:t>
            </a:r>
            <a:endParaRPr sz="3600"/>
          </a:p>
        </p:txBody>
      </p:sp>
      <p:sp>
        <p:nvSpPr>
          <p:cNvPr id="340" name="Google Shape;340;p30"/>
          <p:cNvSpPr txBox="1"/>
          <p:nvPr>
            <p:ph idx="1" type="subTitle"/>
          </p:nvPr>
        </p:nvSpPr>
        <p:spPr>
          <a:xfrm>
            <a:off x="5071250" y="3146388"/>
            <a:ext cx="3352800" cy="107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Hypothesis: Songs that are </a:t>
            </a:r>
            <a:r>
              <a:rPr i="1" lang="en" sz="1800">
                <a:solidFill>
                  <a:schemeClr val="accent1"/>
                </a:solidFill>
              </a:rPr>
              <a:t>shorter</a:t>
            </a:r>
            <a:r>
              <a:rPr lang="en" sz="1800">
                <a:solidFill>
                  <a:schemeClr val="accent1"/>
                </a:solidFill>
              </a:rPr>
              <a:t> and </a:t>
            </a:r>
            <a:r>
              <a:rPr i="1" lang="en" sz="1800">
                <a:solidFill>
                  <a:schemeClr val="accent1"/>
                </a:solidFill>
              </a:rPr>
              <a:t>non-explicit</a:t>
            </a:r>
            <a:r>
              <a:rPr lang="en" sz="1800">
                <a:solidFill>
                  <a:schemeClr val="accent1"/>
                </a:solidFill>
              </a:rPr>
              <a:t> have a higher chance of becoming a hit.</a:t>
            </a:r>
            <a:endParaRPr sz="1800">
              <a:solidFill>
                <a:schemeClr val="accent1"/>
              </a:solidFill>
            </a:endParaRPr>
          </a:p>
        </p:txBody>
      </p:sp>
      <p:grpSp>
        <p:nvGrpSpPr>
          <p:cNvPr id="341" name="Google Shape;341;p30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42" name="Google Shape;342;p3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3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46" name="Google Shape;346;p3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3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49" name="Google Shape;349;p3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" name="Google Shape;352;p3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53" name="Google Shape;353;p3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" name="Google Shape;361;p30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62" name="Google Shape;362;p30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63" name="Google Shape;363;p30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64" name="Google Shape;364;p30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30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6" name="Google Shape;366;p30"/>
          <p:cNvGrpSpPr/>
          <p:nvPr/>
        </p:nvGrpSpPr>
        <p:grpSpPr>
          <a:xfrm>
            <a:off x="2389085" y="552003"/>
            <a:ext cx="599322" cy="250348"/>
            <a:chOff x="2465285" y="552003"/>
            <a:chExt cx="599322" cy="250348"/>
          </a:xfrm>
        </p:grpSpPr>
        <p:sp>
          <p:nvSpPr>
            <p:cNvPr id="367" name="Google Shape;367;p30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9" name="Google Shape;369;p30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71" name="Google Shape;371;p30"/>
          <p:cNvSpPr txBox="1"/>
          <p:nvPr/>
        </p:nvSpPr>
        <p:spPr>
          <a:xfrm>
            <a:off x="31804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CS 131 Final Project</a:t>
            </a:r>
            <a:endParaRPr sz="11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72" name="Google Shape;3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075" y="1670900"/>
            <a:ext cx="2552100" cy="255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73" name="Google Shape;373;p30"/>
          <p:cNvSpPr txBox="1"/>
          <p:nvPr/>
        </p:nvSpPr>
        <p:spPr>
          <a:xfrm>
            <a:off x="2389075" y="1481674"/>
            <a:ext cx="25521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B600"/>
                </a:solidFill>
                <a:latin typeface="Metrophobic"/>
                <a:ea typeface="Metrophobic"/>
                <a:cs typeface="Metrophobic"/>
                <a:sym typeface="Metrophobic"/>
              </a:rPr>
              <a:t>MAZZEL (マーゼル)</a:t>
            </a:r>
            <a:endParaRPr sz="1000">
              <a:solidFill>
                <a:srgbClr val="FFB6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1.1: </a:t>
            </a:r>
            <a:r>
              <a:rPr lang="en"/>
              <a:t>Average Duration</a:t>
            </a:r>
            <a:endParaRPr/>
          </a:p>
        </p:txBody>
      </p:sp>
      <p:grpSp>
        <p:nvGrpSpPr>
          <p:cNvPr id="379" name="Google Shape;379;p31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380" name="Google Shape;380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31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87" name="Google Shape;387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88" name="Google Shape;388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91" name="Google Shape;391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95" name="Google Shape;395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3" name="Google Shape;403;p31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31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5" name="Google Shape;405;p31"/>
          <p:cNvSpPr txBox="1"/>
          <p:nvPr/>
        </p:nvSpPr>
        <p:spPr>
          <a:xfrm>
            <a:off x="1941821" y="15768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Korean Songs</a:t>
            </a:r>
            <a:endParaRPr sz="16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1941821" y="12562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3.25778 minutes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407" name="Google Shape;407;p31"/>
          <p:cNvSpPr txBox="1"/>
          <p:nvPr/>
        </p:nvSpPr>
        <p:spPr>
          <a:xfrm>
            <a:off x="1941821" y="22724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Japanese Songs</a:t>
            </a:r>
            <a:endParaRPr sz="16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1941821" y="19518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3.87133 minutes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1941821" y="29680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Chinese Songs</a:t>
            </a:r>
            <a:endParaRPr sz="16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10" name="Google Shape;410;p31"/>
          <p:cNvSpPr txBox="1"/>
          <p:nvPr/>
        </p:nvSpPr>
        <p:spPr>
          <a:xfrm>
            <a:off x="1941821" y="26474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4.54866 minutes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411" name="Google Shape;411;p31"/>
          <p:cNvSpPr txBox="1"/>
          <p:nvPr/>
        </p:nvSpPr>
        <p:spPr>
          <a:xfrm>
            <a:off x="973571" y="133170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B76C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#</a:t>
            </a:r>
            <a:r>
              <a:rPr lang="en" sz="3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1</a:t>
            </a:r>
            <a:endParaRPr sz="3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973571" y="2027638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B76C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#</a:t>
            </a:r>
            <a:r>
              <a:rPr lang="en" sz="3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2</a:t>
            </a:r>
            <a:endParaRPr sz="3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413" name="Google Shape;413;p31"/>
          <p:cNvSpPr txBox="1"/>
          <p:nvPr/>
        </p:nvSpPr>
        <p:spPr>
          <a:xfrm>
            <a:off x="973571" y="2723575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B76C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#</a:t>
            </a:r>
            <a:r>
              <a:rPr lang="en" sz="3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3</a:t>
            </a:r>
            <a:endParaRPr sz="3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pSp>
        <p:nvGrpSpPr>
          <p:cNvPr id="414" name="Google Shape;414;p31"/>
          <p:cNvGrpSpPr/>
          <p:nvPr/>
        </p:nvGrpSpPr>
        <p:grpSpPr>
          <a:xfrm>
            <a:off x="4295176" y="1431502"/>
            <a:ext cx="240229" cy="233993"/>
            <a:chOff x="5548725" y="1996100"/>
            <a:chExt cx="275650" cy="269950"/>
          </a:xfrm>
        </p:grpSpPr>
        <p:sp>
          <p:nvSpPr>
            <p:cNvPr id="415" name="Google Shape;415;p31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1"/>
          <p:cNvGrpSpPr/>
          <p:nvPr/>
        </p:nvGrpSpPr>
        <p:grpSpPr>
          <a:xfrm>
            <a:off x="4295176" y="2122125"/>
            <a:ext cx="240229" cy="233993"/>
            <a:chOff x="5548725" y="1996100"/>
            <a:chExt cx="275650" cy="269950"/>
          </a:xfrm>
        </p:grpSpPr>
        <p:sp>
          <p:nvSpPr>
            <p:cNvPr id="418" name="Google Shape;418;p31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1"/>
          <p:cNvGrpSpPr/>
          <p:nvPr/>
        </p:nvGrpSpPr>
        <p:grpSpPr>
          <a:xfrm>
            <a:off x="4295176" y="2812747"/>
            <a:ext cx="240229" cy="233993"/>
            <a:chOff x="5548725" y="1996100"/>
            <a:chExt cx="275650" cy="269950"/>
          </a:xfrm>
        </p:grpSpPr>
        <p:sp>
          <p:nvSpPr>
            <p:cNvPr id="421" name="Google Shape;421;p31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3" name="Google Shape;4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475" y="1152619"/>
            <a:ext cx="3736200" cy="217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24" name="Google Shape;424;p31"/>
          <p:cNvSpPr txBox="1"/>
          <p:nvPr>
            <p:ph idx="4294967295" type="subTitle"/>
          </p:nvPr>
        </p:nvSpPr>
        <p:spPr>
          <a:xfrm>
            <a:off x="1388700" y="3601925"/>
            <a:ext cx="7128600" cy="738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$ </a:t>
            </a:r>
            <a:r>
              <a:rPr lang="en"/>
              <a:t>awk 'BEGIN {FPAT = "([^,]*)|(\"([^\"]|\"\")*\")"; </a:t>
            </a:r>
            <a:r>
              <a:rPr lang="en">
                <a:solidFill>
                  <a:schemeClr val="accent1"/>
                </a:solidFill>
              </a:rPr>
              <a:t>sum = 0;</a:t>
            </a:r>
            <a:r>
              <a:rPr lang="en"/>
              <a:t> print "Average Duration of Japanese Popular Songs:"} </a:t>
            </a:r>
            <a:r>
              <a:rPr lang="en">
                <a:solidFill>
                  <a:schemeClr val="accent1"/>
                </a:solidFill>
              </a:rPr>
              <a:t>{sum += $8}</a:t>
            </a:r>
            <a:r>
              <a:rPr lang="en"/>
              <a:t> END {print </a:t>
            </a:r>
            <a:r>
              <a:rPr lang="en">
                <a:solidFill>
                  <a:schemeClr val="accent1"/>
                </a:solidFill>
              </a:rPr>
              <a:t>sum / NR / 60000</a:t>
            </a:r>
            <a:r>
              <a:rPr lang="en"/>
              <a:t> " minutes"; printf "\n"}' japanese &gt;&gt; task1.txt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1.1: Visualizations</a:t>
            </a:r>
            <a:endParaRPr/>
          </a:p>
        </p:txBody>
      </p:sp>
      <p:pic>
        <p:nvPicPr>
          <p:cNvPr id="430" name="Google Shape;4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700" y="1093800"/>
            <a:ext cx="4338776" cy="341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2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32" name="Google Shape;432;p3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7" name="Google Shape;437;p32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39" name="Google Shape;439;p32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40" name="Google Shape;440;p3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32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47" name="Google Shape;447;p3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55" name="Google Shape;455;p32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32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1.2: </a:t>
            </a:r>
            <a:r>
              <a:rPr lang="en"/>
              <a:t>Proportion of Explicit to Non-Explicit Songs</a:t>
            </a:r>
            <a:endParaRPr/>
          </a:p>
        </p:txBody>
      </p:sp>
      <p:grpSp>
        <p:nvGrpSpPr>
          <p:cNvPr id="462" name="Google Shape;462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63" name="Google Shape;463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8" name="Google Shape;468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70" name="Google Shape;470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71" name="Google Shape;471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" name="Google Shape;473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74" name="Google Shape;474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78" name="Google Shape;478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86" name="Google Shape;486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8" name="Google Shape;488;p33"/>
          <p:cNvSpPr txBox="1"/>
          <p:nvPr/>
        </p:nvSpPr>
        <p:spPr>
          <a:xfrm>
            <a:off x="973571" y="133170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pic>
        <p:nvPicPr>
          <p:cNvPr id="489" name="Google Shape;4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050" y="1565825"/>
            <a:ext cx="3568500" cy="279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90" name="Google Shape;490;p33"/>
          <p:cNvSpPr txBox="1"/>
          <p:nvPr>
            <p:ph idx="1" type="body"/>
          </p:nvPr>
        </p:nvSpPr>
        <p:spPr>
          <a:xfrm>
            <a:off x="5094225" y="1854125"/>
            <a:ext cx="3568500" cy="22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$ </a:t>
            </a:r>
            <a:r>
              <a:rPr lang="en"/>
              <a:t>awk 'BEGIN {FPAT = "([^,]*)|(\"([^\"]|\"\")*\")"; </a:t>
            </a:r>
            <a:r>
              <a:rPr lang="en">
                <a:solidFill>
                  <a:schemeClr val="dk2"/>
                </a:solidFill>
              </a:rPr>
              <a:t>explicit_count = 0</a:t>
            </a:r>
            <a:r>
              <a:rPr lang="en"/>
              <a:t>} </a:t>
            </a:r>
            <a:r>
              <a:rPr lang="en">
                <a:solidFill>
                  <a:schemeClr val="dk2"/>
                </a:solidFill>
              </a:rPr>
              <a:t>{if ($9 == "True") explicit_count++}</a:t>
            </a:r>
            <a:r>
              <a:rPr lang="en"/>
              <a:t> END {print "Number of Explicit Songs (Korean): " explicit_count; print "Total Number of Songs: " NR; print "Proportion: " </a:t>
            </a:r>
            <a:r>
              <a:rPr lang="en">
                <a:solidFill>
                  <a:schemeClr val="dk2"/>
                </a:solidFill>
              </a:rPr>
              <a:t>explicit_count / NR</a:t>
            </a:r>
            <a:r>
              <a:rPr lang="en"/>
              <a:t>}' korean &gt;&gt; task1.txt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